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1159" r:id="rId3"/>
    <p:sldId id="257" r:id="rId4"/>
    <p:sldId id="1198" r:id="rId5"/>
    <p:sldId id="1204" r:id="rId6"/>
    <p:sldId id="1199" r:id="rId7"/>
    <p:sldId id="1205" r:id="rId8"/>
    <p:sldId id="1200" r:id="rId9"/>
    <p:sldId id="1202" r:id="rId10"/>
    <p:sldId id="1206" r:id="rId11"/>
    <p:sldId id="1201" r:id="rId12"/>
    <p:sldId id="1158" r:id="rId13"/>
    <p:sldId id="1203" r:id="rId14"/>
    <p:sldId id="26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F00"/>
    <a:srgbClr val="0432FF"/>
    <a:srgbClr val="FF9300"/>
    <a:srgbClr val="FF40FF"/>
    <a:srgbClr val="00FB92"/>
    <a:srgbClr val="00F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20"/>
    <p:restoredTop sz="91156"/>
  </p:normalViewPr>
  <p:slideViewPr>
    <p:cSldViewPr snapToGrid="0" snapToObjects="1">
      <p:cViewPr varScale="1">
        <p:scale>
          <a:sx n="91" d="100"/>
          <a:sy n="91" d="100"/>
        </p:scale>
        <p:origin x="9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1C7C3-4E0A-034D-A9F4-A404F61DE1FC}" type="datetimeFigureOut">
              <a:rPr lang="en-US" smtClean="0"/>
              <a:t>2/1/18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A467FF-A241-CF44-BB20-327ABDB8D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584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A467FF-A241-CF44-BB20-327ABDB8DDE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8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A467FF-A241-CF44-BB20-327ABDB8DDE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981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600">
                <a:solidFill>
                  <a:srgbClr val="008F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47F1E-34C2-6440-8CDE-C1ED46C7ED5D}" type="datetimeFigureOut">
              <a:rPr lang="en-US" smtClean="0"/>
              <a:t>2/1/18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8253B-4C11-4647-83A4-6697C042E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51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47F1E-34C2-6440-8CDE-C1ED46C7ED5D}" type="datetimeFigureOut">
              <a:rPr lang="en-US" smtClean="0"/>
              <a:t>2/1/18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8253B-4C11-4647-83A4-6697C042E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03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47F1E-34C2-6440-8CDE-C1ED46C7ED5D}" type="datetimeFigureOut">
              <a:rPr lang="en-US" smtClean="0"/>
              <a:t>2/1/18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8253B-4C11-4647-83A4-6697C042E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060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  <a:lvl2pPr>
              <a:defRPr>
                <a:latin typeface="Times New Roman" charset="0"/>
                <a:ea typeface="Times New Roman" charset="0"/>
                <a:cs typeface="Times New Roman" charset="0"/>
              </a:defRPr>
            </a:lvl2pPr>
            <a:lvl3pPr>
              <a:defRPr>
                <a:latin typeface="Times New Roman" charset="0"/>
                <a:ea typeface="Times New Roman" charset="0"/>
                <a:cs typeface="Times New Roman" charset="0"/>
              </a:defRPr>
            </a:lvl3pPr>
            <a:lvl4pPr>
              <a:defRPr>
                <a:latin typeface="Times New Roman" charset="0"/>
                <a:ea typeface="Times New Roman" charset="0"/>
                <a:cs typeface="Times New Roman" charset="0"/>
              </a:defRPr>
            </a:lvl4pPr>
            <a:lvl5pPr>
              <a:defRPr>
                <a:latin typeface="Times New Roman" charset="0"/>
                <a:ea typeface="Times New Roman" charset="0"/>
                <a:cs typeface="Times New Roman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47F1E-34C2-6440-8CDE-C1ED46C7ED5D}" type="datetimeFigureOut">
              <a:rPr lang="en-US" smtClean="0"/>
              <a:t>2/1/18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8253B-4C11-4647-83A4-6697C042E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484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47F1E-34C2-6440-8CDE-C1ED46C7ED5D}" type="datetimeFigureOut">
              <a:rPr lang="en-US" smtClean="0"/>
              <a:t>2/1/18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8253B-4C11-4647-83A4-6697C042E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121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47F1E-34C2-6440-8CDE-C1ED46C7ED5D}" type="datetimeFigureOut">
              <a:rPr lang="en-US" smtClean="0"/>
              <a:t>2/1/18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8253B-4C11-4647-83A4-6697C042E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598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47F1E-34C2-6440-8CDE-C1ED46C7ED5D}" type="datetimeFigureOut">
              <a:rPr lang="en-US" smtClean="0"/>
              <a:t>2/1/18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8253B-4C11-4647-83A4-6697C042E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817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47F1E-34C2-6440-8CDE-C1ED46C7ED5D}" type="datetimeFigureOut">
              <a:rPr lang="en-US" smtClean="0"/>
              <a:t>2/1/18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8253B-4C11-4647-83A4-6697C042E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783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47F1E-34C2-6440-8CDE-C1ED46C7ED5D}" type="datetimeFigureOut">
              <a:rPr lang="en-US" smtClean="0"/>
              <a:t>2/1/18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8253B-4C11-4647-83A4-6697C042E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57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47F1E-34C2-6440-8CDE-C1ED46C7ED5D}" type="datetimeFigureOut">
              <a:rPr lang="en-US" smtClean="0"/>
              <a:t>2/1/18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8253B-4C11-4647-83A4-6697C042E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396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47F1E-34C2-6440-8CDE-C1ED46C7ED5D}" type="datetimeFigureOut">
              <a:rPr lang="en-US" smtClean="0"/>
              <a:t>2/1/18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8253B-4C11-4647-83A4-6697C042E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342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47F1E-34C2-6440-8CDE-C1ED46C7ED5D}" type="datetimeFigureOut">
              <a:rPr lang="en-US" smtClean="0"/>
              <a:t>2/1/18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8253B-4C11-4647-83A4-6697C042E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19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17.png"/><Relationship Id="rId7" Type="http://schemas.openxmlformats.org/officeDocument/2006/relationships/image" Target="../media/image25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7726" y="1331488"/>
            <a:ext cx="11534274" cy="1700470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End – Behavior Asymptotes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746416"/>
            <a:ext cx="9705474" cy="1155784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Times New Roman" charset="0"/>
                <a:ea typeface="Times New Roman" charset="0"/>
                <a:cs typeface="Times New Roman" charset="0"/>
              </a:rPr>
              <a:t>Going beyond horizontal Asymptotes</a:t>
            </a:r>
          </a:p>
        </p:txBody>
      </p:sp>
    </p:spTree>
    <p:extLst>
      <p:ext uri="{BB962C8B-B14F-4D97-AF65-F5344CB8AC3E}">
        <p14:creationId xmlns:p14="http://schemas.microsoft.com/office/powerpoint/2010/main" val="1006620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BB95038-D9EA-B144-AF69-4EF858977E20}"/>
                  </a:ext>
                </a:extLst>
              </p:cNvPr>
              <p:cNvSpPr txBox="1"/>
              <p:nvPr/>
            </p:nvSpPr>
            <p:spPr>
              <a:xfrm>
                <a:off x="714792" y="141884"/>
                <a:ext cx="10780522" cy="53840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 far we have learned…</a:t>
                </a:r>
              </a:p>
              <a:p>
                <a:endParaRPr lang="en-US" sz="3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3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3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3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3000" dirty="0">
                    <a:solidFill>
                      <a:srgbClr val="0432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n &lt; m, then the end behavior is a </a:t>
                </a:r>
                <a:r>
                  <a:rPr lang="en-US" sz="3000" u="sng" dirty="0">
                    <a:solidFill>
                      <a:srgbClr val="0432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horizontal asymptote y = 0</a:t>
                </a:r>
                <a:r>
                  <a:rPr lang="en-US" sz="3000" dirty="0">
                    <a:solidFill>
                      <a:srgbClr val="0432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30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n = m, then the end behavior is a </a:t>
                </a:r>
                <a:r>
                  <a:rPr lang="en-US" sz="3000" u="sng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horizontal asymptote</a:t>
                </a:r>
                <a:r>
                  <a:rPr lang="en-US" sz="30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3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3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3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3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3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3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sz="3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30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3000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n &gt; m, then the end behavior is an </a:t>
                </a:r>
                <a:r>
                  <a:rPr lang="en-US" sz="3000" u="sng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oblique asymptote</a:t>
                </a:r>
                <a:r>
                  <a:rPr lang="en-US" sz="3000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is found using long/synthetic division.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3000" dirty="0">
                    <a:solidFill>
                      <a:srgbClr val="008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After you simplify the rational function, set the </a:t>
                </a:r>
                <a:r>
                  <a:rPr lang="en-US" sz="3000" u="sng" dirty="0">
                    <a:solidFill>
                      <a:srgbClr val="008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numerator equal to 0</a:t>
                </a:r>
                <a:r>
                  <a:rPr lang="en-US" sz="3000" dirty="0">
                    <a:solidFill>
                      <a:srgbClr val="008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solve. The solutions are the </a:t>
                </a:r>
                <a:r>
                  <a:rPr lang="en-US" sz="3000" u="sng" dirty="0">
                    <a:solidFill>
                      <a:srgbClr val="008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x-intercepts</a:t>
                </a:r>
                <a:r>
                  <a:rPr lang="en-US" sz="3000" dirty="0">
                    <a:solidFill>
                      <a:srgbClr val="008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3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BB95038-D9EA-B144-AF69-4EF858977E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792" y="141884"/>
                <a:ext cx="10780522" cy="5384038"/>
              </a:xfrm>
              <a:prstGeom prst="rect">
                <a:avLst/>
              </a:prstGeom>
              <a:blipFill>
                <a:blip r:embed="rId2"/>
                <a:stretch>
                  <a:fillRect l="-1176" t="-1176" b="-23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00FA0A0-AECB-274F-9592-EF7E9DF48A2B}"/>
                  </a:ext>
                </a:extLst>
              </p:cNvPr>
              <p:cNvSpPr txBox="1"/>
              <p:nvPr/>
            </p:nvSpPr>
            <p:spPr>
              <a:xfrm>
                <a:off x="1713005" y="866924"/>
                <a:ext cx="8787470" cy="10717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 + </m:t>
                          </m:r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 +…</m:t>
                          </m:r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+ </m:t>
                              </m:r>
                              <m:sSub>
                                <m:sSub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p>
                              </m:sSup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 + 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p>
                          </m:s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+…</m:t>
                          </m:r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p>
                              </m:sSup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00FA0A0-AECB-274F-9592-EF7E9DF48A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3005" y="866924"/>
                <a:ext cx="8787470" cy="1071768"/>
              </a:xfrm>
              <a:prstGeom prst="rect">
                <a:avLst/>
              </a:prstGeom>
              <a:blipFill>
                <a:blip r:embed="rId3"/>
                <a:stretch>
                  <a:fillRect l="-1010" t="-2326" b="-174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AA95F0CD-278B-8A49-BF46-685211C66F77}"/>
              </a:ext>
            </a:extLst>
          </p:cNvPr>
          <p:cNvSpPr/>
          <p:nvPr/>
        </p:nvSpPr>
        <p:spPr>
          <a:xfrm>
            <a:off x="3049172" y="817938"/>
            <a:ext cx="1181686" cy="1223888"/>
          </a:xfrm>
          <a:prstGeom prst="roundRect">
            <a:avLst/>
          </a:prstGeom>
          <a:noFill/>
          <a:ln w="1016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140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BB95038-D9EA-B144-AF69-4EF858977E20}"/>
              </a:ext>
            </a:extLst>
          </p:cNvPr>
          <p:cNvSpPr txBox="1"/>
          <p:nvPr/>
        </p:nvSpPr>
        <p:spPr>
          <a:xfrm>
            <a:off x="1297205" y="47176"/>
            <a:ext cx="88760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Here’s a synopsis of rational functions:</a:t>
            </a:r>
            <a:endParaRPr lang="en-US" sz="32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Screen Shot 2014-11-24 at 9.48.30 PM.png">
            <a:extLst>
              <a:ext uri="{FF2B5EF4-FFF2-40B4-BE49-F238E27FC236}">
                <a16:creationId xmlns:a16="http://schemas.microsoft.com/office/drawing/2014/main" id="{7387EFFD-0005-934C-B09C-A5DD7BE9A8D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943" t="9973" r="6337" b="23683"/>
          <a:stretch/>
        </p:blipFill>
        <p:spPr>
          <a:xfrm>
            <a:off x="1045029" y="634482"/>
            <a:ext cx="10580914" cy="5771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387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44384" y="737006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19D476B-022C-6F4D-8767-D9434D76A863}"/>
              </a:ext>
            </a:extLst>
          </p:cNvPr>
          <p:cNvSpPr txBox="1">
            <a:spLocks/>
          </p:cNvSpPr>
          <p:nvPr/>
        </p:nvSpPr>
        <p:spPr>
          <a:xfrm>
            <a:off x="1259679" y="229892"/>
            <a:ext cx="10515600" cy="5538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u="sng" dirty="0">
                <a:solidFill>
                  <a:srgbClr val="7030A0"/>
                </a:solidFill>
              </a:rPr>
              <a:t>Practice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1E752E4-3DF4-1B45-821D-32AEC0DD39EF}"/>
              </a:ext>
            </a:extLst>
          </p:cNvPr>
          <p:cNvSpPr txBox="1">
            <a:spLocks/>
          </p:cNvSpPr>
          <p:nvPr/>
        </p:nvSpPr>
        <p:spPr>
          <a:xfrm>
            <a:off x="1112721" y="904379"/>
            <a:ext cx="6969922" cy="55454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marL="742950" indent="-742950">
              <a:buFont typeface="+mj-lt"/>
              <a:buAutoNum type="arabicPeriod"/>
            </a:pPr>
            <a:r>
              <a:rPr lang="en-US" sz="3600" dirty="0">
                <a:solidFill>
                  <a:srgbClr val="7030A0"/>
                </a:solidFill>
              </a:rPr>
              <a:t>Domain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solidFill>
                  <a:srgbClr val="7030A0"/>
                </a:solidFill>
              </a:rPr>
              <a:t>Range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solidFill>
                  <a:srgbClr val="7030A0"/>
                </a:solidFill>
              </a:rPr>
              <a:t>Vertical asymptote(s)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solidFill>
                  <a:srgbClr val="7030A0"/>
                </a:solidFill>
              </a:rPr>
              <a:t>Holes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solidFill>
                  <a:srgbClr val="7030A0"/>
                </a:solidFill>
              </a:rPr>
              <a:t>Horizontal or oblique asymptote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solidFill>
                  <a:srgbClr val="7030A0"/>
                </a:solidFill>
              </a:rPr>
              <a:t>X-intercept(s)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solidFill>
                  <a:srgbClr val="7030A0"/>
                </a:solidFill>
              </a:rPr>
              <a:t>Y-intercept(s)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solidFill>
                  <a:srgbClr val="7030A0"/>
                </a:solidFill>
              </a:rPr>
              <a:t>Does the function cross the horizontal or oblique asymptote?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1D45926-4CA5-144E-9FB0-4A93351805D7}"/>
                  </a:ext>
                </a:extLst>
              </p:cNvPr>
              <p:cNvSpPr txBox="1"/>
              <p:nvPr/>
            </p:nvSpPr>
            <p:spPr>
              <a:xfrm>
                <a:off x="6996792" y="496062"/>
                <a:ext cx="3087640" cy="8166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+6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−6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1D45926-4CA5-144E-9FB0-4A93351805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6792" y="496062"/>
                <a:ext cx="3087640" cy="816634"/>
              </a:xfrm>
              <a:prstGeom prst="rect">
                <a:avLst/>
              </a:prstGeom>
              <a:blipFill>
                <a:blip r:embed="rId2"/>
                <a:stretch>
                  <a:fillRect l="-3689" t="-1538" r="-2049" b="-12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869AFDC-AEE1-6A4E-98C5-8502BABCAB4C}"/>
                  </a:ext>
                </a:extLst>
              </p:cNvPr>
              <p:cNvSpPr txBox="1"/>
              <p:nvPr/>
            </p:nvSpPr>
            <p:spPr>
              <a:xfrm>
                <a:off x="7744293" y="1699043"/>
                <a:ext cx="2479717" cy="7378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−4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869AFDC-AEE1-6A4E-98C5-8502BABCAB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4293" y="1699043"/>
                <a:ext cx="2479717" cy="737894"/>
              </a:xfrm>
              <a:prstGeom prst="rect">
                <a:avLst/>
              </a:prstGeom>
              <a:blipFill>
                <a:blip r:embed="rId3"/>
                <a:stretch>
                  <a:fillRect l="-2551" r="-2041" b="-135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552DCD1-51DF-394C-8146-C97893698C60}"/>
                  </a:ext>
                </a:extLst>
              </p:cNvPr>
              <p:cNvSpPr txBox="1"/>
              <p:nvPr/>
            </p:nvSpPr>
            <p:spPr>
              <a:xfrm>
                <a:off x="8206936" y="3010772"/>
                <a:ext cx="2081274" cy="8150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552DCD1-51DF-394C-8146-C97893698C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6936" y="3010772"/>
                <a:ext cx="2081274" cy="815095"/>
              </a:xfrm>
              <a:prstGeom prst="rect">
                <a:avLst/>
              </a:prstGeom>
              <a:blipFill>
                <a:blip r:embed="rId4"/>
                <a:stretch>
                  <a:fillRect l="-3636" t="-1538" r="-3636" b="-138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C11DE22-0172-CD4B-BF05-4B308AB16071}"/>
                  </a:ext>
                </a:extLst>
              </p:cNvPr>
              <p:cNvSpPr txBox="1"/>
              <p:nvPr/>
            </p:nvSpPr>
            <p:spPr>
              <a:xfrm>
                <a:off x="8391993" y="4191872"/>
                <a:ext cx="2085636" cy="8078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𝑘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+4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−4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C11DE22-0172-CD4B-BF05-4B308AB160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1993" y="4191872"/>
                <a:ext cx="2085636" cy="807850"/>
              </a:xfrm>
              <a:prstGeom prst="rect">
                <a:avLst/>
              </a:prstGeom>
              <a:blipFill>
                <a:blip r:embed="rId5"/>
                <a:stretch>
                  <a:fillRect l="-3636" t="-1538" r="-3030" b="-12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74638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7279" y="77492"/>
            <a:ext cx="10515600" cy="1015597"/>
          </a:xfrm>
        </p:spPr>
        <p:txBody>
          <a:bodyPr/>
          <a:lstStyle/>
          <a:p>
            <a:r>
              <a:rPr lang="en-US" b="1" dirty="0"/>
              <a:t>Let’s review thus far..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44384" y="737006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DBD2E78-7518-9A4D-848D-F55C71D50998}"/>
              </a:ext>
            </a:extLst>
          </p:cNvPr>
          <p:cNvSpPr txBox="1">
            <a:spLocks/>
          </p:cNvSpPr>
          <p:nvPr/>
        </p:nvSpPr>
        <p:spPr>
          <a:xfrm>
            <a:off x="1571035" y="1250410"/>
            <a:ext cx="8512342" cy="43750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rgbClr val="008F00"/>
                </a:solidFill>
                <a:latin typeface="Times New Roman" charset="0"/>
                <a:ea typeface="Times New Roman" charset="0"/>
                <a:cs typeface="Times New Roman" charset="0"/>
              </a:rPr>
              <a:t>How do you find horizontal asymptotes without simplifying?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rgbClr val="7030A0"/>
                </a:solidFill>
                <a:latin typeface="Times New Roman" charset="0"/>
                <a:ea typeface="Times New Roman" charset="0"/>
                <a:cs typeface="Times New Roman" charset="0"/>
              </a:rPr>
              <a:t>How do you to find an oblique asymptote of a rational function?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rgbClr val="0432FF"/>
                </a:solidFill>
                <a:latin typeface="Times New Roman" charset="0"/>
                <a:ea typeface="Times New Roman" charset="0"/>
                <a:cs typeface="Times New Roman" charset="0"/>
              </a:rPr>
              <a:t>How do you find x-intercepts of rational functions algebraically?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rgbClr val="FF9300"/>
                </a:solidFill>
                <a:latin typeface="Times New Roman" charset="0"/>
                <a:ea typeface="Times New Roman" charset="0"/>
                <a:cs typeface="Times New Roman" charset="0"/>
              </a:rPr>
              <a:t>Summarize the general process of graphing a rational function.</a:t>
            </a:r>
            <a:endParaRPr lang="en-US" sz="3200" dirty="0">
              <a:solidFill>
                <a:srgbClr val="7030A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39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158" y="1743462"/>
            <a:ext cx="10515600" cy="3267449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 err="1">
                <a:solidFill>
                  <a:srgbClr val="0432FF"/>
                </a:solidFill>
              </a:rPr>
              <a:t>Mathia</a:t>
            </a:r>
            <a:r>
              <a:rPr lang="en-US" sz="6000" b="1" dirty="0">
                <a:solidFill>
                  <a:srgbClr val="0432FF"/>
                </a:solidFill>
              </a:rPr>
              <a:t> time</a:t>
            </a:r>
            <a:br>
              <a:rPr lang="en-US" sz="6000" b="1" dirty="0"/>
            </a:br>
            <a:br>
              <a:rPr lang="en-US" sz="6000" b="1" dirty="0"/>
            </a:br>
            <a:r>
              <a:rPr lang="en-US" sz="6000" b="1" dirty="0"/>
              <a:t>Keep your notes and </a:t>
            </a:r>
            <a:r>
              <a:rPr lang="en-US" sz="6000" b="1" dirty="0" err="1"/>
              <a:t>Mathia</a:t>
            </a:r>
            <a:r>
              <a:rPr lang="en-US" sz="6000" b="1" dirty="0"/>
              <a:t> notebook out.</a:t>
            </a:r>
          </a:p>
        </p:txBody>
      </p:sp>
    </p:spTree>
    <p:extLst>
      <p:ext uri="{BB962C8B-B14F-4D97-AF65-F5344CB8AC3E}">
        <p14:creationId xmlns:p14="http://schemas.microsoft.com/office/powerpoint/2010/main" val="751996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7279" y="77492"/>
            <a:ext cx="10515600" cy="1015597"/>
          </a:xfrm>
        </p:spPr>
        <p:txBody>
          <a:bodyPr/>
          <a:lstStyle/>
          <a:p>
            <a:r>
              <a:rPr lang="en-US" b="1" dirty="0"/>
              <a:t>We will..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44384" y="737006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707259" y="1093089"/>
            <a:ext cx="8512342" cy="43750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rgbClr val="008F00"/>
                </a:solidFill>
                <a:latin typeface="Times New Roman" charset="0"/>
                <a:ea typeface="Times New Roman" charset="0"/>
                <a:cs typeface="Times New Roman" charset="0"/>
              </a:rPr>
              <a:t>Learn how to find horizontal asymptotes without simplifying.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rgbClr val="7030A0"/>
                </a:solidFill>
                <a:latin typeface="Times New Roman" charset="0"/>
                <a:ea typeface="Times New Roman" charset="0"/>
                <a:cs typeface="Times New Roman" charset="0"/>
              </a:rPr>
              <a:t>Learn how to find an oblique asymptote.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rgbClr val="0432FF"/>
                </a:solidFill>
                <a:latin typeface="Times New Roman" charset="0"/>
                <a:ea typeface="Times New Roman" charset="0"/>
                <a:cs typeface="Times New Roman" charset="0"/>
              </a:rPr>
              <a:t>Learn how to find x-intercepts.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rgbClr val="FF9300"/>
                </a:solidFill>
                <a:latin typeface="Times New Roman" charset="0"/>
                <a:ea typeface="Times New Roman" charset="0"/>
                <a:cs typeface="Times New Roman" charset="0"/>
              </a:rPr>
              <a:t>Utilize our knowledge to graph rational functions.</a:t>
            </a:r>
            <a:endParaRPr lang="en-US" sz="3200" dirty="0">
              <a:solidFill>
                <a:srgbClr val="FF0000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3200" dirty="0">
              <a:solidFill>
                <a:srgbClr val="7030A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991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BB95038-D9EA-B144-AF69-4EF858977E20}"/>
              </a:ext>
            </a:extLst>
          </p:cNvPr>
          <p:cNvSpPr txBox="1"/>
          <p:nvPr/>
        </p:nvSpPr>
        <p:spPr>
          <a:xfrm>
            <a:off x="1483242" y="364704"/>
            <a:ext cx="887603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008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3000" u="sng" dirty="0">
                <a:solidFill>
                  <a:srgbClr val="008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end-behavior asymptote</a:t>
            </a:r>
            <a:r>
              <a:rPr lang="en-US" sz="3000" dirty="0">
                <a:solidFill>
                  <a:srgbClr val="008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an asymptote used to describe how the ends of a function behave.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FF9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possible to determine these asymptotes without much work.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Rational functions behave differently when the numerator isn’t a constant.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</a:t>
            </a:r>
            <a:r>
              <a:rPr lang="en-US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types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end-behavior asymptotes a rational function can have: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 horizontal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 oblique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532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BB95038-D9EA-B144-AF69-4EF858977E20}"/>
              </a:ext>
            </a:extLst>
          </p:cNvPr>
          <p:cNvSpPr txBox="1"/>
          <p:nvPr/>
        </p:nvSpPr>
        <p:spPr>
          <a:xfrm>
            <a:off x="1132487" y="174321"/>
            <a:ext cx="9938283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>
                <a:solidFill>
                  <a:srgbClr val="008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Graph the following functions in </a:t>
            </a:r>
            <a:r>
              <a:rPr lang="en-US" sz="3200" u="sng" dirty="0" err="1">
                <a:solidFill>
                  <a:srgbClr val="008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Desmos</a:t>
            </a:r>
            <a:r>
              <a:rPr lang="en-US" sz="3200" u="sng" dirty="0">
                <a:solidFill>
                  <a:srgbClr val="008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Estimate their end-behavior asymptote.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0432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0432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solidFill>
                <a:srgbClr val="0432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do you notice about the highest degree terms in the numerator and denominator for every function?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 at g(x) and n(x). What do you notice about the graph and the numerator?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ALL have horizontal asymptotes of 0.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numerator will give you the x-intercept after the rational function is simplified.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3E1E7D9-406E-2643-9A27-3C7D291E51D6}"/>
                  </a:ext>
                </a:extLst>
              </p:cNvPr>
              <p:cNvSpPr txBox="1"/>
              <p:nvPr/>
            </p:nvSpPr>
            <p:spPr>
              <a:xfrm>
                <a:off x="7317866" y="1438867"/>
                <a:ext cx="3554114" cy="8907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+12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−4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3E1E7D9-406E-2643-9A27-3C7D291E51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7866" y="1438867"/>
                <a:ext cx="3554114" cy="890757"/>
              </a:xfrm>
              <a:prstGeom prst="rect">
                <a:avLst/>
              </a:prstGeom>
              <a:blipFill>
                <a:blip r:embed="rId2"/>
                <a:stretch>
                  <a:fillRect l="-3214" r="-1786" b="-84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87B7FFD-B4EB-5D4F-B9AE-CC847B7BA9A4}"/>
                  </a:ext>
                </a:extLst>
              </p:cNvPr>
              <p:cNvSpPr txBox="1"/>
              <p:nvPr/>
            </p:nvSpPr>
            <p:spPr>
              <a:xfrm>
                <a:off x="1111694" y="1467914"/>
                <a:ext cx="2300886" cy="80938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87B7FFD-B4EB-5D4F-B9AE-CC847B7BA9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1694" y="1467914"/>
                <a:ext cx="2300886" cy="809389"/>
              </a:xfrm>
              <a:prstGeom prst="rect">
                <a:avLst/>
              </a:prstGeom>
              <a:blipFill>
                <a:blip r:embed="rId3"/>
                <a:stretch>
                  <a:fillRect l="-2747" t="-1563" r="-2198" b="-140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3F35110-D014-284E-AB81-D792B5B9D2BF}"/>
                  </a:ext>
                </a:extLst>
              </p:cNvPr>
              <p:cNvSpPr txBox="1"/>
              <p:nvPr/>
            </p:nvSpPr>
            <p:spPr>
              <a:xfrm>
                <a:off x="3816329" y="1435257"/>
                <a:ext cx="3084883" cy="8094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+6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−8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3F35110-D014-284E-AB81-D792B5B9D2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6329" y="1435257"/>
                <a:ext cx="3084883" cy="809452"/>
              </a:xfrm>
              <a:prstGeom prst="rect">
                <a:avLst/>
              </a:prstGeom>
              <a:blipFill>
                <a:blip r:embed="rId4"/>
                <a:stretch>
                  <a:fillRect l="-2469" t="-1538" r="-2058" b="-12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88723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BB95038-D9EA-B144-AF69-4EF858977E20}"/>
              </a:ext>
            </a:extLst>
          </p:cNvPr>
          <p:cNvSpPr txBox="1"/>
          <p:nvPr/>
        </p:nvSpPr>
        <p:spPr>
          <a:xfrm>
            <a:off x="1139336" y="109226"/>
            <a:ext cx="942525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far we have learned…</a:t>
            </a:r>
          </a:p>
          <a:p>
            <a:endParaRPr 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400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n &lt; m, then the end behavior is a </a:t>
            </a:r>
            <a:r>
              <a:rPr lang="en-US" sz="3400" u="sng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horizontal asymptote y = 0</a:t>
            </a:r>
            <a:r>
              <a:rPr lang="en-US" sz="3400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>
                <a:solidFill>
                  <a:srgbClr val="008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 you simplify the rational function, set the </a:t>
            </a:r>
            <a:r>
              <a:rPr lang="en-US" sz="3400" u="sng" dirty="0">
                <a:solidFill>
                  <a:srgbClr val="008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numerator equal to 0</a:t>
            </a:r>
            <a:r>
              <a:rPr lang="en-US" sz="3400" dirty="0">
                <a:solidFill>
                  <a:srgbClr val="008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solve. </a:t>
            </a:r>
            <a:r>
              <a:rPr lang="en-US" sz="3600" dirty="0">
                <a:solidFill>
                  <a:srgbClr val="008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solutions are the </a:t>
            </a:r>
            <a:r>
              <a:rPr lang="en-US" sz="3600" u="sng" dirty="0">
                <a:solidFill>
                  <a:srgbClr val="008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x-intercepts</a:t>
            </a:r>
            <a:r>
              <a:rPr lang="en-US" sz="3600" dirty="0">
                <a:solidFill>
                  <a:srgbClr val="008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00FA0A0-AECB-274F-9592-EF7E9DF48A2B}"/>
                  </a:ext>
                </a:extLst>
              </p:cNvPr>
              <p:cNvSpPr txBox="1"/>
              <p:nvPr/>
            </p:nvSpPr>
            <p:spPr>
              <a:xfrm>
                <a:off x="1647691" y="1030209"/>
                <a:ext cx="8787470" cy="10717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 + </m:t>
                          </m:r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 +…</m:t>
                          </m:r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+ </m:t>
                              </m:r>
                              <m:sSub>
                                <m:sSub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p>
                              </m:sSup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 + 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p>
                          </m:s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+…</m:t>
                          </m:r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p>
                              </m:sSup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00FA0A0-AECB-274F-9592-EF7E9DF48A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7691" y="1030209"/>
                <a:ext cx="8787470" cy="1071768"/>
              </a:xfrm>
              <a:prstGeom prst="rect">
                <a:avLst/>
              </a:prstGeom>
              <a:blipFill>
                <a:blip r:embed="rId2"/>
                <a:stretch>
                  <a:fillRect l="-1154" t="-2326" b="-162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AA95F0CD-278B-8A49-BF46-685211C66F77}"/>
              </a:ext>
            </a:extLst>
          </p:cNvPr>
          <p:cNvSpPr/>
          <p:nvPr/>
        </p:nvSpPr>
        <p:spPr>
          <a:xfrm>
            <a:off x="2983858" y="964895"/>
            <a:ext cx="1181686" cy="1223888"/>
          </a:xfrm>
          <a:prstGeom prst="roundRect">
            <a:avLst/>
          </a:prstGeom>
          <a:noFill/>
          <a:ln w="1016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ine Callout 2 4">
            <a:extLst>
              <a:ext uri="{FF2B5EF4-FFF2-40B4-BE49-F238E27FC236}">
                <a16:creationId xmlns:a16="http://schemas.microsoft.com/office/drawing/2014/main" id="{557358DD-D295-0B4E-A7DB-031CE106FEB1}"/>
              </a:ext>
            </a:extLst>
          </p:cNvPr>
          <p:cNvSpPr/>
          <p:nvPr/>
        </p:nvSpPr>
        <p:spPr>
          <a:xfrm>
            <a:off x="5486401" y="2329911"/>
            <a:ext cx="5029200" cy="1175657"/>
          </a:xfrm>
          <a:prstGeom prst="borderCallout2">
            <a:avLst>
              <a:gd name="adj1" fmla="val 31250"/>
              <a:gd name="adj2" fmla="val 313"/>
              <a:gd name="adj3" fmla="val 17361"/>
              <a:gd name="adj4" fmla="val -19094"/>
              <a:gd name="adj5" fmla="val -11112"/>
              <a:gd name="adj6" fmla="val -27395"/>
            </a:avLst>
          </a:prstGeom>
          <a:solidFill>
            <a:srgbClr val="C00000"/>
          </a:solidFill>
          <a:ln w="50800">
            <a:solidFill>
              <a:schemeClr val="tx1"/>
            </a:solidFill>
            <a:tailEnd type="diamon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Look at the leading term for the numerator and the denominator.</a:t>
            </a:r>
          </a:p>
        </p:txBody>
      </p:sp>
    </p:spTree>
    <p:extLst>
      <p:ext uri="{BB962C8B-B14F-4D97-AF65-F5344CB8AC3E}">
        <p14:creationId xmlns:p14="http://schemas.microsoft.com/office/powerpoint/2010/main" val="2930293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BB95038-D9EA-B144-AF69-4EF858977E20}"/>
              </a:ext>
            </a:extLst>
          </p:cNvPr>
          <p:cNvSpPr txBox="1"/>
          <p:nvPr/>
        </p:nvSpPr>
        <p:spPr>
          <a:xfrm>
            <a:off x="916629" y="1"/>
            <a:ext cx="10086755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>
                <a:solidFill>
                  <a:srgbClr val="008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Graph the following functions in </a:t>
            </a:r>
            <a:r>
              <a:rPr lang="en-US" sz="3200" u="sng" dirty="0" err="1">
                <a:solidFill>
                  <a:srgbClr val="008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Desmos</a:t>
            </a:r>
            <a:r>
              <a:rPr lang="en-US" sz="3200" u="sng" dirty="0">
                <a:solidFill>
                  <a:srgbClr val="008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Estimate their end-behavior asymptote.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0432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0432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0432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0432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solidFill>
                <a:srgbClr val="FF9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do you notice about the highest degree terms in the numerator and denominator for every function?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do you notice about the coefficients of the highest degree term in every function?</a:t>
            </a:r>
            <a:endParaRPr lang="en-US" sz="3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ALL are horizontal asymptotes using the quotient of the leading coefficients.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3E1E7D9-406E-2643-9A27-3C7D291E51D6}"/>
                  </a:ext>
                </a:extLst>
              </p:cNvPr>
              <p:cNvSpPr txBox="1"/>
              <p:nvPr/>
            </p:nvSpPr>
            <p:spPr>
              <a:xfrm>
                <a:off x="7113840" y="2104153"/>
                <a:ext cx="3554114" cy="8645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+12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−4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3E1E7D9-406E-2643-9A27-3C7D291E51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3840" y="2104153"/>
                <a:ext cx="3554114" cy="864532"/>
              </a:xfrm>
              <a:prstGeom prst="rect">
                <a:avLst/>
              </a:prstGeom>
              <a:blipFill>
                <a:blip r:embed="rId2"/>
                <a:stretch>
                  <a:fillRect l="-2847" r="-1779" b="-101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87B7FFD-B4EB-5D4F-B9AE-CC847B7BA9A4}"/>
                  </a:ext>
                </a:extLst>
              </p:cNvPr>
              <p:cNvSpPr txBox="1"/>
              <p:nvPr/>
            </p:nvSpPr>
            <p:spPr>
              <a:xfrm>
                <a:off x="5672378" y="1092664"/>
                <a:ext cx="3105722" cy="8645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87B7FFD-B4EB-5D4F-B9AE-CC847B7BA9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2378" y="1092664"/>
                <a:ext cx="3105722" cy="864532"/>
              </a:xfrm>
              <a:prstGeom prst="rect">
                <a:avLst/>
              </a:prstGeom>
              <a:blipFill>
                <a:blip r:embed="rId3"/>
                <a:stretch>
                  <a:fillRect l="-2041" r="-2041" b="-115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6F184E9-AC26-5B4D-8136-4D3FE82FEC22}"/>
                  </a:ext>
                </a:extLst>
              </p:cNvPr>
              <p:cNvSpPr txBox="1"/>
              <p:nvPr/>
            </p:nvSpPr>
            <p:spPr>
              <a:xfrm>
                <a:off x="1867696" y="1147805"/>
                <a:ext cx="2085635" cy="80938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𝑘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−5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6F184E9-AC26-5B4D-8136-4D3FE82FEC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7696" y="1147805"/>
                <a:ext cx="2085635" cy="809389"/>
              </a:xfrm>
              <a:prstGeom prst="rect">
                <a:avLst/>
              </a:prstGeom>
              <a:blipFill>
                <a:blip r:embed="rId4"/>
                <a:stretch>
                  <a:fillRect l="-3636" r="-3030" b="-12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3F35110-D014-284E-AB81-D792B5B9D2BF}"/>
                  </a:ext>
                </a:extLst>
              </p:cNvPr>
              <p:cNvSpPr txBox="1"/>
              <p:nvPr/>
            </p:nvSpPr>
            <p:spPr>
              <a:xfrm>
                <a:off x="2456867" y="2108115"/>
                <a:ext cx="3084883" cy="8645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−8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3F35110-D014-284E-AB81-D792B5B9D2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6867" y="2108115"/>
                <a:ext cx="3084883" cy="864596"/>
              </a:xfrm>
              <a:prstGeom prst="rect">
                <a:avLst/>
              </a:prstGeom>
              <a:blipFill>
                <a:blip r:embed="rId5"/>
                <a:stretch>
                  <a:fillRect l="-2049" r="-2049" b="-115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4508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BB95038-D9EA-B144-AF69-4EF858977E20}"/>
                  </a:ext>
                </a:extLst>
              </p:cNvPr>
              <p:cNvSpPr txBox="1"/>
              <p:nvPr/>
            </p:nvSpPr>
            <p:spPr>
              <a:xfrm>
                <a:off x="1514892" y="158212"/>
                <a:ext cx="8478193" cy="62291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 far we have learned…</a:t>
                </a:r>
              </a:p>
              <a:p>
                <a:endPara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3200" dirty="0">
                    <a:solidFill>
                      <a:srgbClr val="0432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n &lt; m, then the end behavior is a </a:t>
                </a:r>
                <a:r>
                  <a:rPr lang="en-US" sz="3200" u="sng" dirty="0">
                    <a:solidFill>
                      <a:srgbClr val="0432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horizontal asymptote y = 0</a:t>
                </a:r>
                <a:r>
                  <a:rPr lang="en-US" sz="3200" dirty="0">
                    <a:solidFill>
                      <a:srgbClr val="0432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32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n = m, then the end behavior is a </a:t>
                </a:r>
                <a:r>
                  <a:rPr lang="en-US" sz="3200" u="sng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horizontal asymptote</a:t>
                </a:r>
                <a:r>
                  <a:rPr lang="en-US" sz="32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3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3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sz="3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32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3200" dirty="0">
                    <a:solidFill>
                      <a:srgbClr val="008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After you simplify the rational function, set the </a:t>
                </a:r>
                <a:r>
                  <a:rPr lang="en-US" sz="3200" u="sng" dirty="0">
                    <a:solidFill>
                      <a:srgbClr val="008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numerator equal to 0</a:t>
                </a:r>
                <a:r>
                  <a:rPr lang="en-US" sz="3200" dirty="0">
                    <a:solidFill>
                      <a:srgbClr val="008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solve. The solutions are the </a:t>
                </a:r>
                <a:r>
                  <a:rPr lang="en-US" sz="3200" u="sng" dirty="0">
                    <a:solidFill>
                      <a:srgbClr val="008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x-intercepts</a:t>
                </a:r>
                <a:r>
                  <a:rPr lang="en-US" sz="3200" dirty="0">
                    <a:solidFill>
                      <a:srgbClr val="008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BB95038-D9EA-B144-AF69-4EF858977E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4892" y="158212"/>
                <a:ext cx="8478193" cy="6229141"/>
              </a:xfrm>
              <a:prstGeom prst="rect">
                <a:avLst/>
              </a:prstGeom>
              <a:blipFill>
                <a:blip r:embed="rId2"/>
                <a:stretch>
                  <a:fillRect l="-1644" t="-1222" r="-448" b="-20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00FA0A0-AECB-274F-9592-EF7E9DF48A2B}"/>
                  </a:ext>
                </a:extLst>
              </p:cNvPr>
              <p:cNvSpPr txBox="1"/>
              <p:nvPr/>
            </p:nvSpPr>
            <p:spPr>
              <a:xfrm>
                <a:off x="1713005" y="866924"/>
                <a:ext cx="8787470" cy="10717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 + </m:t>
                          </m:r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 +…</m:t>
                          </m:r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+ </m:t>
                              </m:r>
                              <m:sSub>
                                <m:sSub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p>
                              </m:sSup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 + 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p>
                          </m:s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+…</m:t>
                          </m:r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p>
                              </m:sSup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00FA0A0-AECB-274F-9592-EF7E9DF48A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3005" y="866924"/>
                <a:ext cx="8787470" cy="1071768"/>
              </a:xfrm>
              <a:prstGeom prst="rect">
                <a:avLst/>
              </a:prstGeom>
              <a:blipFill>
                <a:blip r:embed="rId3"/>
                <a:stretch>
                  <a:fillRect l="-1010" t="-2326" b="-174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AA95F0CD-278B-8A49-BF46-685211C66F77}"/>
              </a:ext>
            </a:extLst>
          </p:cNvPr>
          <p:cNvSpPr/>
          <p:nvPr/>
        </p:nvSpPr>
        <p:spPr>
          <a:xfrm>
            <a:off x="3049172" y="817938"/>
            <a:ext cx="1181686" cy="1223888"/>
          </a:xfrm>
          <a:prstGeom prst="roundRect">
            <a:avLst/>
          </a:prstGeom>
          <a:noFill/>
          <a:ln w="1016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805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BB95038-D9EA-B144-AF69-4EF858977E20}"/>
              </a:ext>
            </a:extLst>
          </p:cNvPr>
          <p:cNvSpPr txBox="1"/>
          <p:nvPr/>
        </p:nvSpPr>
        <p:spPr>
          <a:xfrm>
            <a:off x="916629" y="48988"/>
            <a:ext cx="10086755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>
                <a:solidFill>
                  <a:srgbClr val="008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Graph the following functions in </a:t>
            </a:r>
            <a:r>
              <a:rPr lang="en-US" sz="3200" u="sng" dirty="0" err="1">
                <a:solidFill>
                  <a:srgbClr val="008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Desmos</a:t>
            </a:r>
            <a:r>
              <a:rPr lang="en-US" sz="3200" u="sng" dirty="0">
                <a:solidFill>
                  <a:srgbClr val="008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Estimate their end-behavior asymptote.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0432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0432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0432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0432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solidFill>
                <a:srgbClr val="FF9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solidFill>
                <a:srgbClr val="FF9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do you notice about the highest degree terms in the numerator and denominator for every function?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do you notice about the graphs of these functions?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ALL are oblique asymptotes NOT horizontal.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use long or synthetic division to find them.</a:t>
            </a:r>
            <a:endParaRPr lang="en-US" sz="3200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3E1E7D9-406E-2643-9A27-3C7D291E51D6}"/>
                  </a:ext>
                </a:extLst>
              </p:cNvPr>
              <p:cNvSpPr txBox="1"/>
              <p:nvPr/>
            </p:nvSpPr>
            <p:spPr>
              <a:xfrm>
                <a:off x="6717404" y="2556729"/>
                <a:ext cx="3554114" cy="8907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+12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−4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3E1E7D9-406E-2643-9A27-3C7D291E51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7404" y="2556729"/>
                <a:ext cx="3554114" cy="890757"/>
              </a:xfrm>
              <a:prstGeom prst="rect">
                <a:avLst/>
              </a:prstGeom>
              <a:blipFill>
                <a:blip r:embed="rId2"/>
                <a:stretch>
                  <a:fillRect l="-2847" r="-1779" b="-84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87B7FFD-B4EB-5D4F-B9AE-CC847B7BA9A4}"/>
                  </a:ext>
                </a:extLst>
              </p:cNvPr>
              <p:cNvSpPr txBox="1"/>
              <p:nvPr/>
            </p:nvSpPr>
            <p:spPr>
              <a:xfrm>
                <a:off x="4854942" y="1103440"/>
                <a:ext cx="3105722" cy="8627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87B7FFD-B4EB-5D4F-B9AE-CC847B7BA9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4942" y="1103440"/>
                <a:ext cx="3105722" cy="862737"/>
              </a:xfrm>
              <a:prstGeom prst="rect">
                <a:avLst/>
              </a:prstGeom>
              <a:blipFill>
                <a:blip r:embed="rId3"/>
                <a:stretch>
                  <a:fillRect l="-2033" r="-2033" b="-115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3BD9D43-7AA3-6B46-8B8E-1E35B5541B6C}"/>
                  </a:ext>
                </a:extLst>
              </p:cNvPr>
              <p:cNvSpPr txBox="1"/>
              <p:nvPr/>
            </p:nvSpPr>
            <p:spPr>
              <a:xfrm>
                <a:off x="8762490" y="1015364"/>
                <a:ext cx="2257221" cy="871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3BD9D43-7AA3-6B46-8B8E-1E35B5541B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62490" y="1015364"/>
                <a:ext cx="2257221" cy="871777"/>
              </a:xfrm>
              <a:prstGeom prst="rect">
                <a:avLst/>
              </a:prstGeom>
              <a:blipFill>
                <a:blip r:embed="rId4"/>
                <a:stretch>
                  <a:fillRect l="-3352" r="-2793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6F184E9-AC26-5B4D-8136-4D3FE82FEC22}"/>
                  </a:ext>
                </a:extLst>
              </p:cNvPr>
              <p:cNvSpPr txBox="1"/>
              <p:nvPr/>
            </p:nvSpPr>
            <p:spPr>
              <a:xfrm>
                <a:off x="998264" y="1073438"/>
                <a:ext cx="3288016" cy="871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𝑘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−7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6F184E9-AC26-5B4D-8136-4D3FE82FEC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8264" y="1073438"/>
                <a:ext cx="3288016" cy="871777"/>
              </a:xfrm>
              <a:prstGeom prst="rect">
                <a:avLst/>
              </a:prstGeom>
              <a:blipFill>
                <a:blip r:embed="rId5"/>
                <a:stretch>
                  <a:fillRect l="-2308" r="-1538" b="-115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3F35110-D014-284E-AB81-D792B5B9D2BF}"/>
                  </a:ext>
                </a:extLst>
              </p:cNvPr>
              <p:cNvSpPr txBox="1"/>
              <p:nvPr/>
            </p:nvSpPr>
            <p:spPr>
              <a:xfrm>
                <a:off x="2027742" y="2596180"/>
                <a:ext cx="2892522" cy="8645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𝑛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−8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3F35110-D014-284E-AB81-D792B5B9D2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7742" y="2596180"/>
                <a:ext cx="2892522" cy="864596"/>
              </a:xfrm>
              <a:prstGeom prst="rect">
                <a:avLst/>
              </a:prstGeom>
              <a:blipFill>
                <a:blip r:embed="rId6"/>
                <a:stretch>
                  <a:fillRect l="-877" r="-2193" b="-101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11BC4A6-5690-7243-8A36-F0F7BE0B2DBF}"/>
                  </a:ext>
                </a:extLst>
              </p:cNvPr>
              <p:cNvSpPr txBox="1"/>
              <p:nvPr/>
            </p:nvSpPr>
            <p:spPr>
              <a:xfrm>
                <a:off x="1333515" y="2063655"/>
                <a:ext cx="269432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−20, 20</m:t>
                          </m:r>
                        </m:e>
                      </m:d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−30, 30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11BC4A6-5690-7243-8A36-F0F7BE0B2D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3515" y="2063655"/>
                <a:ext cx="2694327" cy="369332"/>
              </a:xfrm>
              <a:prstGeom prst="rect">
                <a:avLst/>
              </a:prstGeom>
              <a:blipFill>
                <a:blip r:embed="rId7"/>
                <a:stretch>
                  <a:fillRect b="-32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01637C5-2852-CD4E-A50E-DC4A6ECA02A5}"/>
                  </a:ext>
                </a:extLst>
              </p:cNvPr>
              <p:cNvSpPr txBox="1"/>
              <p:nvPr/>
            </p:nvSpPr>
            <p:spPr>
              <a:xfrm>
                <a:off x="2351331" y="3538666"/>
                <a:ext cx="269432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−20, 20</m:t>
                          </m:r>
                        </m:e>
                      </m:d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−30, 30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01637C5-2852-CD4E-A50E-DC4A6ECA02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1331" y="3538666"/>
                <a:ext cx="2694327" cy="369332"/>
              </a:xfrm>
              <a:prstGeom prst="rect">
                <a:avLst/>
              </a:prstGeom>
              <a:blipFill>
                <a:blip r:embed="rId8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DF6BE19-354A-AB4F-AF03-DFEE2F915D23}"/>
                  </a:ext>
                </a:extLst>
              </p:cNvPr>
              <p:cNvSpPr txBox="1"/>
              <p:nvPr/>
            </p:nvSpPr>
            <p:spPr>
              <a:xfrm>
                <a:off x="8675931" y="1976567"/>
                <a:ext cx="303416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−30, 30</m:t>
                          </m:r>
                        </m:e>
                      </m:d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−300, 500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DF6BE19-354A-AB4F-AF03-DFEE2F915D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75931" y="1976567"/>
                <a:ext cx="3034164" cy="369332"/>
              </a:xfrm>
              <a:prstGeom prst="rect">
                <a:avLst/>
              </a:prstGeom>
              <a:blipFill>
                <a:blip r:embed="rId9"/>
                <a:stretch>
                  <a:fillRect b="-68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00E3425-3BD2-F643-AF92-B7FA2DE44DF8}"/>
                  </a:ext>
                </a:extLst>
              </p:cNvPr>
              <p:cNvSpPr txBox="1"/>
              <p:nvPr/>
            </p:nvSpPr>
            <p:spPr>
              <a:xfrm>
                <a:off x="5543222" y="2112638"/>
                <a:ext cx="235449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−5, 5</m:t>
                          </m:r>
                        </m:e>
                      </m:d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−30, 30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00E3425-3BD2-F643-AF92-B7FA2DE44D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3222" y="2112638"/>
                <a:ext cx="2354491" cy="369332"/>
              </a:xfrm>
              <a:prstGeom prst="rect">
                <a:avLst/>
              </a:prstGeom>
              <a:blipFill>
                <a:blip r:embed="rId10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885138B-5456-3844-A4EC-FA9681576C62}"/>
                  </a:ext>
                </a:extLst>
              </p:cNvPr>
              <p:cNvSpPr txBox="1"/>
              <p:nvPr/>
            </p:nvSpPr>
            <p:spPr>
              <a:xfrm>
                <a:off x="7489388" y="3533220"/>
                <a:ext cx="303416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−30, 30</m:t>
                          </m:r>
                        </m:e>
                      </m:d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−250, 150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885138B-5456-3844-A4EC-FA9681576C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9388" y="3533220"/>
                <a:ext cx="3034164" cy="369332"/>
              </a:xfrm>
              <a:prstGeom prst="rect">
                <a:avLst/>
              </a:prstGeom>
              <a:blipFill>
                <a:blip r:embed="rId11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63348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BB95038-D9EA-B144-AF69-4EF858977E20}"/>
              </a:ext>
            </a:extLst>
          </p:cNvPr>
          <p:cNvSpPr txBox="1"/>
          <p:nvPr/>
        </p:nvSpPr>
        <p:spPr>
          <a:xfrm>
            <a:off x="1084580" y="167952"/>
            <a:ext cx="100867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Let’s find the oblique asymptote using long division.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898A230-F903-2B40-9A2E-482D9C6CB35B}"/>
                  </a:ext>
                </a:extLst>
              </p:cNvPr>
              <p:cNvSpPr txBox="1"/>
              <p:nvPr/>
            </p:nvSpPr>
            <p:spPr>
              <a:xfrm>
                <a:off x="998264" y="1073438"/>
                <a:ext cx="3288016" cy="871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𝑘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−7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898A230-F903-2B40-9A2E-482D9C6CB3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8264" y="1073438"/>
                <a:ext cx="3288016" cy="871777"/>
              </a:xfrm>
              <a:prstGeom prst="rect">
                <a:avLst/>
              </a:prstGeom>
              <a:blipFill>
                <a:blip r:embed="rId2"/>
                <a:stretch>
                  <a:fillRect l="-2308" r="-1538" b="-115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0EBA3A7-42F6-5041-ABDC-7171A41DE16B}"/>
                  </a:ext>
                </a:extLst>
              </p:cNvPr>
              <p:cNvSpPr txBox="1"/>
              <p:nvPr/>
            </p:nvSpPr>
            <p:spPr>
              <a:xfrm>
                <a:off x="1333515" y="2063655"/>
                <a:ext cx="269432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−20, 20</m:t>
                          </m:r>
                        </m:e>
                      </m:d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−30, 30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0EBA3A7-42F6-5041-ABDC-7171A41DE1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3515" y="2063655"/>
                <a:ext cx="2694327" cy="369332"/>
              </a:xfrm>
              <a:prstGeom prst="rect">
                <a:avLst/>
              </a:prstGeom>
              <a:blipFill>
                <a:blip r:embed="rId3"/>
                <a:stretch>
                  <a:fillRect b="-32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01338CA-98D8-D741-9C4F-4E1356D6A41A}"/>
                  </a:ext>
                </a:extLst>
              </p:cNvPr>
              <p:cNvSpPr txBox="1"/>
              <p:nvPr/>
            </p:nvSpPr>
            <p:spPr>
              <a:xfrm>
                <a:off x="4985570" y="1038126"/>
                <a:ext cx="3105722" cy="8627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01338CA-98D8-D741-9C4F-4E1356D6A4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5570" y="1038126"/>
                <a:ext cx="3105722" cy="862737"/>
              </a:xfrm>
              <a:prstGeom prst="rect">
                <a:avLst/>
              </a:prstGeom>
              <a:blipFill>
                <a:blip r:embed="rId4"/>
                <a:stretch>
                  <a:fillRect l="-2041" r="-2041" b="-115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BDAB462-FD1F-AB49-A728-E3C5B387D06F}"/>
                  </a:ext>
                </a:extLst>
              </p:cNvPr>
              <p:cNvSpPr txBox="1"/>
              <p:nvPr/>
            </p:nvSpPr>
            <p:spPr>
              <a:xfrm>
                <a:off x="5673850" y="2047324"/>
                <a:ext cx="235449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−5, 5</m:t>
                          </m:r>
                        </m:e>
                      </m:d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−30, 30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BDAB462-FD1F-AB49-A728-E3C5B387D0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3850" y="2047324"/>
                <a:ext cx="2354491" cy="369332"/>
              </a:xfrm>
              <a:prstGeom prst="rect">
                <a:avLst/>
              </a:prstGeom>
              <a:blipFill>
                <a:blip r:embed="rId5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3579D5A-0155-0A4A-AC49-A04218D3EF07}"/>
                  </a:ext>
                </a:extLst>
              </p:cNvPr>
              <p:cNvSpPr txBox="1"/>
              <p:nvPr/>
            </p:nvSpPr>
            <p:spPr>
              <a:xfrm>
                <a:off x="1724876" y="3187063"/>
                <a:ext cx="2257221" cy="871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3579D5A-0155-0A4A-AC49-A04218D3EF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4876" y="3187063"/>
                <a:ext cx="2257221" cy="871777"/>
              </a:xfrm>
              <a:prstGeom prst="rect">
                <a:avLst/>
              </a:prstGeom>
              <a:blipFill>
                <a:blip r:embed="rId6"/>
                <a:stretch>
                  <a:fillRect l="-3352" r="-2793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BFEE3E0-8F66-E24F-8AE0-EF6DBC5C4D5D}"/>
                  </a:ext>
                </a:extLst>
              </p:cNvPr>
              <p:cNvSpPr txBox="1"/>
              <p:nvPr/>
            </p:nvSpPr>
            <p:spPr>
              <a:xfrm>
                <a:off x="1638317" y="4148266"/>
                <a:ext cx="303416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−30, 30</m:t>
                          </m:r>
                        </m:e>
                      </m:d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−300, 500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BFEE3E0-8F66-E24F-8AE0-EF6DBC5C4D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8317" y="4148266"/>
                <a:ext cx="3034164" cy="369332"/>
              </a:xfrm>
              <a:prstGeom prst="rect">
                <a:avLst/>
              </a:prstGeom>
              <a:blipFill>
                <a:blip r:embed="rId7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5D51C7A-1AF3-CE4E-A456-855B2EE5B683}"/>
                  </a:ext>
                </a:extLst>
              </p:cNvPr>
              <p:cNvSpPr txBox="1"/>
              <p:nvPr/>
            </p:nvSpPr>
            <p:spPr>
              <a:xfrm>
                <a:off x="5673850" y="2957218"/>
                <a:ext cx="2892522" cy="8645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𝑛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−8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5D51C7A-1AF3-CE4E-A456-855B2EE5B6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3850" y="2957218"/>
                <a:ext cx="2892522" cy="864596"/>
              </a:xfrm>
              <a:prstGeom prst="rect">
                <a:avLst/>
              </a:prstGeom>
              <a:blipFill>
                <a:blip r:embed="rId8"/>
                <a:stretch>
                  <a:fillRect l="-873" r="-2183" b="-115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EDF6381-574E-FE42-900E-22AE516EC689}"/>
                  </a:ext>
                </a:extLst>
              </p:cNvPr>
              <p:cNvSpPr txBox="1"/>
              <p:nvPr/>
            </p:nvSpPr>
            <p:spPr>
              <a:xfrm>
                <a:off x="5997439" y="3899704"/>
                <a:ext cx="269432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−20, 20</m:t>
                          </m:r>
                        </m:e>
                      </m:d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−30, 30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EDF6381-574E-FE42-900E-22AE516EC6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7439" y="3899704"/>
                <a:ext cx="2694327" cy="369332"/>
              </a:xfrm>
              <a:prstGeom prst="rect">
                <a:avLst/>
              </a:prstGeom>
              <a:blipFill>
                <a:blip r:embed="rId9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A841A0D-D136-C94B-A9A2-5BAF5A024E5C}"/>
                  </a:ext>
                </a:extLst>
              </p:cNvPr>
              <p:cNvSpPr txBox="1"/>
              <p:nvPr/>
            </p:nvSpPr>
            <p:spPr>
              <a:xfrm>
                <a:off x="4027842" y="4646813"/>
                <a:ext cx="3554114" cy="8907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+12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−4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A841A0D-D136-C94B-A9A2-5BAF5A024E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7842" y="4646813"/>
                <a:ext cx="3554114" cy="890757"/>
              </a:xfrm>
              <a:prstGeom prst="rect">
                <a:avLst/>
              </a:prstGeom>
              <a:blipFill>
                <a:blip r:embed="rId10"/>
                <a:stretch>
                  <a:fillRect l="-2847" r="-1423" b="-84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CF41AE8-869C-6048-99E7-803C5C0A5924}"/>
                  </a:ext>
                </a:extLst>
              </p:cNvPr>
              <p:cNvSpPr txBox="1"/>
              <p:nvPr/>
            </p:nvSpPr>
            <p:spPr>
              <a:xfrm>
                <a:off x="4799826" y="5623304"/>
                <a:ext cx="303416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−30, 30</m:t>
                          </m:r>
                        </m:e>
                      </m:d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−250, 150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CF41AE8-869C-6048-99E7-803C5C0A59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9826" y="5623304"/>
                <a:ext cx="3034164" cy="369332"/>
              </a:xfrm>
              <a:prstGeom prst="rect">
                <a:avLst/>
              </a:prstGeom>
              <a:blipFill>
                <a:blip r:embed="rId11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3678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72106</TotalTime>
  <Words>721</Words>
  <Application>Microsoft Macintosh PowerPoint</Application>
  <PresentationFormat>Widescreen</PresentationFormat>
  <Paragraphs>127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Times New Roman</vt:lpstr>
      <vt:lpstr>Office Theme</vt:lpstr>
      <vt:lpstr>End – Behavior Asymptotes</vt:lpstr>
      <vt:lpstr>We will..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Let’s review thus far..</vt:lpstr>
      <vt:lpstr>Mathia time  Keep your notes and Mathia notebook out.</vt:lpstr>
    </vt:vector>
  </TitlesOfParts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 Recharge it!</dc:title>
  <dc:creator>Marie Stevenson</dc:creator>
  <cp:lastModifiedBy>Stevenson, Marie (mstevenson@psusd.us)</cp:lastModifiedBy>
  <cp:revision>784</cp:revision>
  <dcterms:created xsi:type="dcterms:W3CDTF">2017-08-13T04:44:42Z</dcterms:created>
  <dcterms:modified xsi:type="dcterms:W3CDTF">2018-02-02T05:38:41Z</dcterms:modified>
</cp:coreProperties>
</file>